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B597B5-C893-4095-8357-5919F9CF5B2F}"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1192104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B597B5-C893-4095-8357-5919F9CF5B2F}"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3264578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B597B5-C893-4095-8357-5919F9CF5B2F}"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2307002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B597B5-C893-4095-8357-5919F9CF5B2F}"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1591816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B597B5-C893-4095-8357-5919F9CF5B2F}"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36081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B597B5-C893-4095-8357-5919F9CF5B2F}"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282165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B597B5-C893-4095-8357-5919F9CF5B2F}" type="datetimeFigureOut">
              <a:rPr lang="en-US" smtClean="0"/>
              <a:t>10/18/2019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244461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B597B5-C893-4095-8357-5919F9CF5B2F}" type="datetimeFigureOut">
              <a:rPr lang="en-US" smtClean="0"/>
              <a:t>10/18/2019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2054185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597B5-C893-4095-8357-5919F9CF5B2F}" type="datetimeFigureOut">
              <a:rPr lang="en-US" smtClean="0"/>
              <a:t>10/18/2019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3343880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597B5-C893-4095-8357-5919F9CF5B2F}"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93548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597B5-C893-4095-8357-5919F9CF5B2F}"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BA8B4-742B-44F4-91F5-043E26B71D5D}" type="slidenum">
              <a:rPr lang="en-US" smtClean="0"/>
              <a:t>‹#›</a:t>
            </a:fld>
            <a:endParaRPr lang="en-US"/>
          </a:p>
        </p:txBody>
      </p:sp>
    </p:spTree>
    <p:extLst>
      <p:ext uri="{BB962C8B-B14F-4D97-AF65-F5344CB8AC3E}">
        <p14:creationId xmlns:p14="http://schemas.microsoft.com/office/powerpoint/2010/main" val="604834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597B5-C893-4095-8357-5919F9CF5B2F}" type="datetimeFigureOut">
              <a:rPr lang="en-US" smtClean="0"/>
              <a:t>10/18/2019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BA8B4-742B-44F4-91F5-043E26B71D5D}" type="slidenum">
              <a:rPr lang="en-US" smtClean="0"/>
              <a:t>‹#›</a:t>
            </a:fld>
            <a:endParaRPr lang="en-US"/>
          </a:p>
        </p:txBody>
      </p:sp>
    </p:spTree>
    <p:extLst>
      <p:ext uri="{BB962C8B-B14F-4D97-AF65-F5344CB8AC3E}">
        <p14:creationId xmlns:p14="http://schemas.microsoft.com/office/powerpoint/2010/main" val="620133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42460"/>
            <a:ext cx="9144000" cy="2387600"/>
          </a:xfrm>
        </p:spPr>
        <p:txBody>
          <a:bodyPr/>
          <a:lstStyle/>
          <a:p>
            <a:r>
              <a:rPr lang="en-US" dirty="0" err="1" smtClean="0"/>
              <a:t>Mr</a:t>
            </a:r>
            <a:endParaRPr lang="en-US" dirty="0"/>
          </a:p>
        </p:txBody>
      </p:sp>
      <p:sp>
        <p:nvSpPr>
          <p:cNvPr id="3" name="Subtitle 2"/>
          <p:cNvSpPr>
            <a:spLocks noGrp="1"/>
          </p:cNvSpPr>
          <p:nvPr>
            <p:ph type="subTitle" idx="1"/>
          </p:nvPr>
        </p:nvSpPr>
        <p:spPr/>
        <p:txBody>
          <a:bodyPr>
            <a:normAutofit/>
          </a:bodyPr>
          <a:lstStyle/>
          <a:p>
            <a:r>
              <a:rPr lang="en-US" sz="4000" dirty="0" smtClean="0"/>
              <a:t>I GEDE </a:t>
            </a:r>
            <a:r>
              <a:rPr lang="en-US" sz="4000" dirty="0" smtClean="0"/>
              <a:t>YUSSUPIARTHA SAS TANGEB</a:t>
            </a:r>
            <a:endParaRPr lang="en-US" sz="40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a:t>
            </a:r>
            <a:r>
              <a:rPr lang="en-US" altLang="en-US" sz="2400" b="1" dirty="0" smtClean="0">
                <a:solidFill>
                  <a:srgbClr val="0070C0"/>
                </a:solidFill>
                <a:latin typeface="Verdana" panose="020B0604030504040204" pitchFamily="34" charset="0"/>
              </a:rPr>
              <a:t>SEMINAR</a:t>
            </a:r>
            <a:endParaRPr lang="en-GB" altLang="en-US" sz="2400" dirty="0">
              <a:solidFill>
                <a:srgbClr val="0070C0"/>
              </a:solidFill>
              <a:latin typeface="Verdana" panose="020B060403050404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spTree>
    <p:extLst>
      <p:ext uri="{BB962C8B-B14F-4D97-AF65-F5344CB8AC3E}">
        <p14:creationId xmlns:p14="http://schemas.microsoft.com/office/powerpoint/2010/main" val="3528309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05478"/>
            <a:ext cx="10515600" cy="646814"/>
          </a:xfrm>
        </p:spPr>
        <p:txBody>
          <a:bodyPr>
            <a:normAutofit fontScale="90000"/>
          </a:bodyPr>
          <a:lstStyle/>
          <a:p>
            <a:r>
              <a:rPr lang="fr-FR" dirty="0" smtClean="0"/>
              <a:t> </a:t>
            </a:r>
            <a:r>
              <a:rPr lang="fr-FR" sz="4000" b="1" dirty="0" smtClean="0">
                <a:solidFill>
                  <a:srgbClr val="0070C0"/>
                </a:solidFill>
                <a:latin typeface="+mn-lt"/>
                <a:ea typeface="+mn-ea"/>
                <a:cs typeface="+mn-cs"/>
              </a:rPr>
              <a:t>Self introduction</a:t>
            </a:r>
            <a:endParaRPr lang="en-US" sz="4000" b="1" dirty="0">
              <a:solidFill>
                <a:srgbClr val="0070C0"/>
              </a:solidFill>
              <a:latin typeface="+mn-lt"/>
              <a:ea typeface="+mn-ea"/>
              <a:cs typeface="+mn-cs"/>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a:t>
            </a:r>
            <a:r>
              <a:rPr lang="en-US" altLang="en-US" sz="2400" b="1" dirty="0" smtClean="0">
                <a:solidFill>
                  <a:srgbClr val="0070C0"/>
                </a:solidFill>
                <a:latin typeface="Verdana" panose="020B0604030504040204" pitchFamily="34" charset="0"/>
              </a:rPr>
              <a:t>SEMINAR</a:t>
            </a:r>
            <a:endParaRPr lang="en-GB" altLang="en-US" sz="2400" dirty="0">
              <a:solidFill>
                <a:srgbClr val="0070C0"/>
              </a:solidFill>
              <a:latin typeface="Verdana" panose="020B060403050404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1076795314"/>
              </p:ext>
            </p:extLst>
          </p:nvPr>
        </p:nvGraphicFramePr>
        <p:xfrm>
          <a:off x="1164845" y="1952292"/>
          <a:ext cx="8128000" cy="4759776"/>
        </p:xfrm>
        <a:graphic>
          <a:graphicData uri="http://schemas.openxmlformats.org/drawingml/2006/table">
            <a:tbl>
              <a:tblPr firstRow="1" bandRow="1">
                <a:tableStyleId>{22838BEF-8BB2-4498-84A7-C5851F593DF1}</a:tableStyleId>
              </a:tblPr>
              <a:tblGrid>
                <a:gridCol w="2492843"/>
                <a:gridCol w="5635157"/>
              </a:tblGrid>
              <a:tr h="793296">
                <a:tc>
                  <a:txBody>
                    <a:bodyPr/>
                    <a:lstStyle/>
                    <a:p>
                      <a:r>
                        <a:rPr lang="en-US" dirty="0" smtClean="0"/>
                        <a:t>Name </a:t>
                      </a:r>
                      <a:endParaRPr lang="en-US" dirty="0"/>
                    </a:p>
                  </a:txBody>
                  <a:tcPr/>
                </a:tc>
                <a:tc>
                  <a:txBody>
                    <a:bodyPr/>
                    <a:lstStyle/>
                    <a:p>
                      <a:r>
                        <a:rPr lang="en-US" sz="2000" dirty="0" smtClean="0"/>
                        <a:t>I GEDE YUSSUPIARTHA SAS TANGEB</a:t>
                      </a:r>
                      <a:endParaRPr lang="en-US" sz="2000" dirty="0"/>
                    </a:p>
                  </a:txBody>
                  <a:tcPr/>
                </a:tc>
              </a:tr>
              <a:tr h="793296">
                <a:tc>
                  <a:txBody>
                    <a:bodyPr/>
                    <a:lstStyle/>
                    <a:p>
                      <a:r>
                        <a:rPr lang="en-US" dirty="0" smtClean="0"/>
                        <a:t>Alumni year</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smtClean="0"/>
                        <a:t>2015</a:t>
                      </a:r>
                    </a:p>
                    <a:p>
                      <a:endParaRPr lang="en-US" dirty="0"/>
                    </a:p>
                  </a:txBody>
                  <a:tcPr/>
                </a:tc>
              </a:tr>
              <a:tr h="793296">
                <a:tc>
                  <a:txBody>
                    <a:bodyPr/>
                    <a:lstStyle/>
                    <a:p>
                      <a:r>
                        <a:rPr lang="en-US" dirty="0" smtClean="0"/>
                        <a:t>Country</a:t>
                      </a:r>
                      <a:endParaRPr lang="en-US" dirty="0"/>
                    </a:p>
                  </a:txBody>
                  <a:tcPr/>
                </a:tc>
                <a:tc>
                  <a:txBody>
                    <a:bodyPr/>
                    <a:lstStyle/>
                    <a:p>
                      <a:r>
                        <a:rPr lang="en-US" sz="2000" b="1" dirty="0" smtClean="0"/>
                        <a:t>INDONESIA</a:t>
                      </a:r>
                      <a:endParaRPr lang="en-US" sz="2000" b="1" dirty="0"/>
                    </a:p>
                  </a:txBody>
                  <a:tcPr/>
                </a:tc>
              </a:tr>
              <a:tr h="793296">
                <a:tc>
                  <a:txBody>
                    <a:bodyPr/>
                    <a:lstStyle/>
                    <a:p>
                      <a:r>
                        <a:rPr lang="en-US" dirty="0" smtClean="0"/>
                        <a:t>Organization</a:t>
                      </a:r>
                      <a:endParaRPr lang="en-US" dirty="0"/>
                    </a:p>
                  </a:txBody>
                  <a:tcPr/>
                </a:tc>
                <a:tc>
                  <a:txBody>
                    <a:bodyPr/>
                    <a:lstStyle/>
                    <a:p>
                      <a:r>
                        <a:rPr lang="en-US" sz="2000" b="1" dirty="0" smtClean="0"/>
                        <a:t>HYDROGRAPHY</a:t>
                      </a:r>
                      <a:r>
                        <a:rPr lang="en-US" sz="2000" b="1" baseline="0" dirty="0" smtClean="0"/>
                        <a:t> AND OCEANOGRAPHY CENTER – INDONESIA NAVY</a:t>
                      </a:r>
                      <a:endParaRPr lang="en-US" sz="2000" b="1" dirty="0"/>
                    </a:p>
                  </a:txBody>
                  <a:tcPr/>
                </a:tc>
              </a:tr>
              <a:tr h="793296">
                <a:tc>
                  <a:txBody>
                    <a:bodyPr/>
                    <a:lstStyle/>
                    <a:p>
                      <a:r>
                        <a:rPr lang="en-US" dirty="0" smtClean="0"/>
                        <a:t>Position/Job title</a:t>
                      </a:r>
                      <a:endParaRPr lang="en-US" dirty="0"/>
                    </a:p>
                  </a:txBody>
                  <a:tcPr/>
                </a:tc>
                <a:tc>
                  <a:txBody>
                    <a:bodyPr/>
                    <a:lstStyle/>
                    <a:p>
                      <a:r>
                        <a:rPr lang="en-US" sz="2000" b="1" dirty="0" smtClean="0"/>
                        <a:t>NAUTICA</a:t>
                      </a:r>
                      <a:r>
                        <a:rPr lang="en-US" sz="2000" b="1" baseline="0" dirty="0" smtClean="0"/>
                        <a:t> DIVISION STAFF OFFICER</a:t>
                      </a:r>
                      <a:endParaRPr lang="en-US" sz="2000" b="1" dirty="0"/>
                    </a:p>
                  </a:txBody>
                  <a:tcPr/>
                </a:tc>
              </a:tr>
              <a:tr h="793296">
                <a:tc>
                  <a:txBody>
                    <a:bodyPr/>
                    <a:lstStyle/>
                    <a:p>
                      <a:r>
                        <a:rPr lang="en-US" dirty="0" smtClean="0"/>
                        <a:t>Current job description</a:t>
                      </a:r>
                      <a:endParaRPr lang="en-US" dirty="0"/>
                    </a:p>
                  </a:txBody>
                  <a:tcPr/>
                </a:tc>
                <a:tc>
                  <a:txBody>
                    <a:bodyPr/>
                    <a:lstStyle/>
                    <a:p>
                      <a:r>
                        <a:rPr lang="en-US" sz="2000" b="1" dirty="0" smtClean="0"/>
                        <a:t>CHART</a:t>
                      </a:r>
                      <a:r>
                        <a:rPr lang="en-US" sz="2000" b="1" baseline="0" dirty="0" smtClean="0"/>
                        <a:t> MAINTENANCE (NTM PRODUCTION AND NAUTICAL PUBLICATION)</a:t>
                      </a:r>
                      <a:endParaRPr lang="en-US" sz="2000" b="1" dirty="0"/>
                    </a:p>
                  </a:txBody>
                  <a:tcPr/>
                </a:tc>
              </a:tr>
            </a:tbl>
          </a:graphicData>
        </a:graphic>
      </p:graphicFrame>
      <p:sp>
        <p:nvSpPr>
          <p:cNvPr id="11" name="Rectangle 10"/>
          <p:cNvSpPr/>
          <p:nvPr/>
        </p:nvSpPr>
        <p:spPr>
          <a:xfrm>
            <a:off x="9616694" y="1949250"/>
            <a:ext cx="2257425" cy="27527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Please put your photo here! </a:t>
            </a:r>
            <a:endParaRPr lang="en-US"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9634657" y="1958833"/>
            <a:ext cx="2239461" cy="2743142"/>
          </a:xfrm>
          <a:prstGeom prst="rect">
            <a:avLst/>
          </a:prstGeom>
        </p:spPr>
      </p:pic>
    </p:spTree>
    <p:extLst>
      <p:ext uri="{BB962C8B-B14F-4D97-AF65-F5344CB8AC3E}">
        <p14:creationId xmlns:p14="http://schemas.microsoft.com/office/powerpoint/2010/main" val="287626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05478"/>
            <a:ext cx="10515600" cy="646814"/>
          </a:xfrm>
        </p:spPr>
        <p:txBody>
          <a:bodyPr>
            <a:normAutofit fontScale="90000"/>
          </a:bodyPr>
          <a:lstStyle/>
          <a:p>
            <a:r>
              <a:rPr lang="fr-FR" dirty="0" smtClean="0"/>
              <a:t> </a:t>
            </a:r>
            <a:r>
              <a:rPr lang="fr-FR" sz="4000" b="1" dirty="0" err="1">
                <a:solidFill>
                  <a:srgbClr val="0070C0"/>
                </a:solidFill>
                <a:latin typeface="+mn-lt"/>
                <a:ea typeface="+mn-ea"/>
                <a:cs typeface="+mn-cs"/>
              </a:rPr>
              <a:t>My</a:t>
            </a:r>
            <a:r>
              <a:rPr lang="fr-FR" sz="4000" b="1" dirty="0">
                <a:solidFill>
                  <a:srgbClr val="0070C0"/>
                </a:solidFill>
                <a:latin typeface="+mn-lt"/>
                <a:ea typeface="+mn-ea"/>
                <a:cs typeface="+mn-cs"/>
              </a:rPr>
              <a:t> </a:t>
            </a:r>
            <a:r>
              <a:rPr lang="fr-FR" sz="4000" b="1" dirty="0" err="1">
                <a:solidFill>
                  <a:srgbClr val="0070C0"/>
                </a:solidFill>
                <a:latin typeface="+mn-lt"/>
                <a:ea typeface="+mn-ea"/>
                <a:cs typeface="+mn-cs"/>
              </a:rPr>
              <a:t>career</a:t>
            </a:r>
            <a:r>
              <a:rPr lang="fr-FR" sz="4000" b="1" dirty="0">
                <a:solidFill>
                  <a:srgbClr val="0070C0"/>
                </a:solidFill>
                <a:latin typeface="+mn-lt"/>
                <a:ea typeface="+mn-ea"/>
                <a:cs typeface="+mn-cs"/>
              </a:rPr>
              <a:t> </a:t>
            </a:r>
            <a:r>
              <a:rPr lang="fr-FR" sz="4000" b="1" dirty="0" err="1">
                <a:solidFill>
                  <a:srgbClr val="0070C0"/>
                </a:solidFill>
                <a:latin typeface="+mn-lt"/>
                <a:ea typeface="+mn-ea"/>
                <a:cs typeface="+mn-cs"/>
              </a:rPr>
              <a:t>path</a:t>
            </a:r>
            <a:r>
              <a:rPr lang="fr-FR" sz="4000" b="1" dirty="0">
                <a:solidFill>
                  <a:srgbClr val="0070C0"/>
                </a:solidFill>
                <a:latin typeface="+mn-lt"/>
                <a:ea typeface="+mn-ea"/>
                <a:cs typeface="+mn-cs"/>
              </a:rPr>
              <a:t> and </a:t>
            </a:r>
            <a:r>
              <a:rPr lang="fr-FR" sz="4000" b="1" dirty="0" err="1">
                <a:solidFill>
                  <a:srgbClr val="0070C0"/>
                </a:solidFill>
                <a:latin typeface="+mn-lt"/>
                <a:ea typeface="+mn-ea"/>
                <a:cs typeface="+mn-cs"/>
              </a:rPr>
              <a:t>projects</a:t>
            </a:r>
            <a:r>
              <a:rPr lang="fr-FR" sz="4000" b="1" dirty="0">
                <a:solidFill>
                  <a:srgbClr val="0070C0"/>
                </a:solidFill>
                <a:latin typeface="+mn-lt"/>
                <a:ea typeface="+mn-ea"/>
                <a:cs typeface="+mn-cs"/>
              </a:rPr>
              <a:t> / </a:t>
            </a:r>
            <a:r>
              <a:rPr lang="fr-FR" sz="4000" b="1" dirty="0" err="1">
                <a:solidFill>
                  <a:srgbClr val="0070C0"/>
                </a:solidFill>
                <a:latin typeface="+mn-lt"/>
                <a:ea typeface="+mn-ea"/>
                <a:cs typeface="+mn-cs"/>
              </a:rPr>
              <a:t>Achievements</a:t>
            </a:r>
            <a:endParaRPr lang="en-US" sz="4000" b="1" dirty="0">
              <a:solidFill>
                <a:srgbClr val="0070C0"/>
              </a:solidFill>
              <a:latin typeface="+mn-lt"/>
              <a:ea typeface="+mn-ea"/>
              <a:cs typeface="+mn-cs"/>
            </a:endParaRPr>
          </a:p>
        </p:txBody>
      </p:sp>
      <p:sp>
        <p:nvSpPr>
          <p:cNvPr id="3" name="Content Placeholder 2"/>
          <p:cNvSpPr>
            <a:spLocks noGrp="1"/>
          </p:cNvSpPr>
          <p:nvPr>
            <p:ph idx="1"/>
          </p:nvPr>
        </p:nvSpPr>
        <p:spPr>
          <a:xfrm>
            <a:off x="838200" y="2118414"/>
            <a:ext cx="10515600" cy="4351338"/>
          </a:xfrm>
        </p:spPr>
        <p:txBody>
          <a:bodyPr>
            <a:normAutofit/>
          </a:bodyPr>
          <a:lstStyle/>
          <a:p>
            <a:pPr marL="0" indent="0" algn="just">
              <a:buNone/>
            </a:pPr>
            <a:r>
              <a:rPr lang="en-US" sz="3000" dirty="0"/>
              <a:t>Previously I on duty in Charting Division exactly working at paper chart compilation and correction, otherwise I handled Spatial Fusion </a:t>
            </a:r>
            <a:r>
              <a:rPr lang="en-US" sz="3000" dirty="0" err="1"/>
              <a:t>Enterprice</a:t>
            </a:r>
            <a:r>
              <a:rPr lang="en-US" sz="3000" dirty="0"/>
              <a:t> (SFE), that’s namely a system for displaying spatial data. </a:t>
            </a:r>
            <a:endParaRPr lang="en-US" sz="3000" dirty="0" smtClean="0"/>
          </a:p>
          <a:p>
            <a:pPr marL="0" indent="0" algn="just">
              <a:buNone/>
            </a:pPr>
            <a:r>
              <a:rPr lang="en-US" sz="3000" dirty="0" smtClean="0"/>
              <a:t>Currently </a:t>
            </a:r>
            <a:r>
              <a:rPr lang="en-US" sz="3000" dirty="0"/>
              <a:t>I work in Nautica Division. The division is not much different from Charting Division. Charting has responsibility to chart production and, Nautica Division has responsibility to chart maintenance (NTM production and some </a:t>
            </a:r>
            <a:r>
              <a:rPr lang="en-US" sz="3000" dirty="0" smtClean="0"/>
              <a:t>for nautical </a:t>
            </a:r>
            <a:r>
              <a:rPr lang="en-US" sz="3000" dirty="0"/>
              <a:t>publication)</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a:t>
            </a:r>
            <a:r>
              <a:rPr lang="en-US" altLang="en-US" sz="2400" b="1" dirty="0" smtClean="0">
                <a:solidFill>
                  <a:srgbClr val="0070C0"/>
                </a:solidFill>
                <a:latin typeface="Verdana" panose="020B0604030504040204" pitchFamily="34" charset="0"/>
              </a:rPr>
              <a:t>SEMINAR</a:t>
            </a:r>
            <a:endParaRPr lang="en-GB" altLang="en-US" sz="2400" dirty="0">
              <a:solidFill>
                <a:srgbClr val="0070C0"/>
              </a:solidFill>
              <a:latin typeface="Verdana" panose="020B060403050404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spTree>
    <p:extLst>
      <p:ext uri="{BB962C8B-B14F-4D97-AF65-F5344CB8AC3E}">
        <p14:creationId xmlns:p14="http://schemas.microsoft.com/office/powerpoint/2010/main" val="392352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05478"/>
            <a:ext cx="10515600" cy="646814"/>
          </a:xfrm>
        </p:spPr>
        <p:txBody>
          <a:bodyPr>
            <a:noAutofit/>
          </a:bodyPr>
          <a:lstStyle/>
          <a:p>
            <a:r>
              <a:rPr lang="fr-FR" sz="3600" b="1" dirty="0" err="1" smtClean="0">
                <a:solidFill>
                  <a:srgbClr val="0070C0"/>
                </a:solidFill>
                <a:latin typeface="+mn-lt"/>
                <a:ea typeface="+mn-ea"/>
                <a:cs typeface="+mn-cs"/>
              </a:rPr>
              <a:t>Lessons</a:t>
            </a:r>
            <a:r>
              <a:rPr lang="fr-FR" sz="3600" b="1" dirty="0" smtClean="0">
                <a:solidFill>
                  <a:srgbClr val="0070C0"/>
                </a:solidFill>
                <a:latin typeface="+mn-lt"/>
                <a:ea typeface="+mn-ea"/>
                <a:cs typeface="+mn-cs"/>
              </a:rPr>
              <a:t> </a:t>
            </a:r>
            <a:r>
              <a:rPr lang="fr-FR" sz="3600" b="1" dirty="0" err="1" smtClean="0">
                <a:solidFill>
                  <a:srgbClr val="0070C0"/>
                </a:solidFill>
                <a:latin typeface="+mn-lt"/>
                <a:ea typeface="+mn-ea"/>
                <a:cs typeface="+mn-cs"/>
              </a:rPr>
              <a:t>learned</a:t>
            </a:r>
            <a:r>
              <a:rPr lang="fr-FR" sz="3600" b="1" dirty="0" smtClean="0">
                <a:solidFill>
                  <a:srgbClr val="0070C0"/>
                </a:solidFill>
                <a:latin typeface="+mn-lt"/>
                <a:ea typeface="+mn-ea"/>
                <a:cs typeface="+mn-cs"/>
              </a:rPr>
              <a:t> </a:t>
            </a:r>
            <a:r>
              <a:rPr lang="fr-FR" sz="3600" b="1" dirty="0" err="1" smtClean="0">
                <a:solidFill>
                  <a:srgbClr val="0070C0"/>
                </a:solidFill>
                <a:latin typeface="+mn-lt"/>
                <a:ea typeface="+mn-ea"/>
                <a:cs typeface="+mn-cs"/>
              </a:rPr>
              <a:t>from</a:t>
            </a:r>
            <a:r>
              <a:rPr lang="fr-FR" sz="3600" b="1" dirty="0" smtClean="0">
                <a:solidFill>
                  <a:srgbClr val="0070C0"/>
                </a:solidFill>
                <a:latin typeface="+mn-lt"/>
                <a:ea typeface="+mn-ea"/>
                <a:cs typeface="+mn-cs"/>
              </a:rPr>
              <a:t> CHART Course</a:t>
            </a:r>
            <a:endParaRPr lang="en-US" sz="3600" b="1" dirty="0">
              <a:solidFill>
                <a:srgbClr val="0070C0"/>
              </a:solidFill>
              <a:latin typeface="+mn-lt"/>
              <a:ea typeface="+mn-ea"/>
              <a:cs typeface="+mn-cs"/>
            </a:endParaRPr>
          </a:p>
        </p:txBody>
      </p:sp>
      <p:sp>
        <p:nvSpPr>
          <p:cNvPr id="3" name="Content Placeholder 2"/>
          <p:cNvSpPr>
            <a:spLocks noGrp="1"/>
          </p:cNvSpPr>
          <p:nvPr>
            <p:ph idx="1"/>
          </p:nvPr>
        </p:nvSpPr>
        <p:spPr>
          <a:xfrm>
            <a:off x="838200" y="2118414"/>
            <a:ext cx="10515600" cy="4351338"/>
          </a:xfrm>
        </p:spPr>
        <p:txBody>
          <a:bodyPr/>
          <a:lstStyle/>
          <a:p>
            <a:pPr algn="just"/>
            <a:r>
              <a:rPr lang="en-US" dirty="0"/>
              <a:t>The course is very useful, they learn details how to produce a good and accurate chart for safety navigation, especially chart compilation (sounding selection, create counter, coastline, </a:t>
            </a:r>
            <a:r>
              <a:rPr lang="en-US" dirty="0" err="1"/>
              <a:t>etc</a:t>
            </a:r>
            <a:r>
              <a:rPr lang="en-US" dirty="0"/>
              <a:t>), how to select data should be drawn or not</a:t>
            </a:r>
            <a:r>
              <a:rPr lang="en-US" dirty="0" smtClean="0"/>
              <a:t>.</a:t>
            </a:r>
          </a:p>
          <a:p>
            <a:pPr algn="just"/>
            <a:r>
              <a:rPr lang="en-US" dirty="0" smtClean="0"/>
              <a:t>Knowing </a:t>
            </a:r>
            <a:r>
              <a:rPr lang="en-US" dirty="0"/>
              <a:t>about software for charting, specifically </a:t>
            </a:r>
            <a:r>
              <a:rPr lang="en-US" dirty="0" smtClean="0"/>
              <a:t>CARIS</a:t>
            </a:r>
          </a:p>
          <a:p>
            <a:pPr algn="just"/>
            <a:r>
              <a:rPr lang="en-US" dirty="0" smtClean="0"/>
              <a:t>Knowing </a:t>
            </a:r>
            <a:r>
              <a:rPr lang="en-US" dirty="0"/>
              <a:t>about the </a:t>
            </a:r>
            <a:r>
              <a:rPr lang="en-US" dirty="0" smtClean="0"/>
              <a:t>chart correction</a:t>
            </a:r>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a:t>
            </a:r>
            <a:r>
              <a:rPr lang="en-US" altLang="en-US" sz="2400" b="1" dirty="0" smtClean="0">
                <a:solidFill>
                  <a:srgbClr val="0070C0"/>
                </a:solidFill>
                <a:latin typeface="Verdana" panose="020B0604030504040204" pitchFamily="34" charset="0"/>
              </a:rPr>
              <a:t>SEMINAR</a:t>
            </a:r>
            <a:endParaRPr lang="en-GB" altLang="en-US" sz="2400" dirty="0">
              <a:solidFill>
                <a:srgbClr val="0070C0"/>
              </a:solidFill>
              <a:latin typeface="Verdana" panose="020B060403050404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spTree>
    <p:extLst>
      <p:ext uri="{BB962C8B-B14F-4D97-AF65-F5344CB8AC3E}">
        <p14:creationId xmlns:p14="http://schemas.microsoft.com/office/powerpoint/2010/main" val="387238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05478"/>
            <a:ext cx="10515600" cy="646814"/>
          </a:xfrm>
        </p:spPr>
        <p:txBody>
          <a:bodyPr>
            <a:normAutofit/>
          </a:bodyPr>
          <a:lstStyle/>
          <a:p>
            <a:r>
              <a:rPr lang="fr-FR" sz="4000" b="1" dirty="0">
                <a:solidFill>
                  <a:srgbClr val="0070C0"/>
                </a:solidFill>
                <a:latin typeface="+mn-lt"/>
                <a:ea typeface="+mn-ea"/>
                <a:cs typeface="+mn-cs"/>
              </a:rPr>
              <a:t>S</a:t>
            </a:r>
            <a:r>
              <a:rPr lang="fr-FR" sz="4000" b="1" dirty="0" smtClean="0">
                <a:solidFill>
                  <a:srgbClr val="0070C0"/>
                </a:solidFill>
                <a:latin typeface="+mn-lt"/>
                <a:ea typeface="+mn-ea"/>
                <a:cs typeface="+mn-cs"/>
              </a:rPr>
              <a:t>uggestion for the future</a:t>
            </a:r>
            <a:endParaRPr lang="en-US" sz="4000" b="1" dirty="0">
              <a:solidFill>
                <a:srgbClr val="0070C0"/>
              </a:solidFill>
              <a:latin typeface="+mn-lt"/>
              <a:ea typeface="+mn-ea"/>
              <a:cs typeface="+mn-cs"/>
            </a:endParaRPr>
          </a:p>
        </p:txBody>
      </p:sp>
      <p:sp>
        <p:nvSpPr>
          <p:cNvPr id="3" name="Content Placeholder 2"/>
          <p:cNvSpPr>
            <a:spLocks noGrp="1"/>
          </p:cNvSpPr>
          <p:nvPr>
            <p:ph idx="1"/>
          </p:nvPr>
        </p:nvSpPr>
        <p:spPr>
          <a:xfrm>
            <a:off x="838200" y="2118414"/>
            <a:ext cx="10515600" cy="4351338"/>
          </a:xfrm>
        </p:spPr>
        <p:txBody>
          <a:bodyPr/>
          <a:lstStyle/>
          <a:p>
            <a:r>
              <a:rPr lang="en-US" dirty="0" smtClean="0"/>
              <a:t>Good relationship</a:t>
            </a:r>
          </a:p>
          <a:p>
            <a:r>
              <a:rPr lang="en-US" dirty="0" smtClean="0"/>
              <a:t>Continues to develop our </a:t>
            </a:r>
            <a:r>
              <a:rPr lang="en-US" dirty="0"/>
              <a:t>skills </a:t>
            </a:r>
            <a:r>
              <a:rPr lang="en-US" dirty="0" smtClean="0"/>
              <a:t>in chart </a:t>
            </a:r>
            <a:r>
              <a:rPr lang="en-US" dirty="0"/>
              <a:t>maintenance (paper chart and ENC) and database </a:t>
            </a:r>
            <a:r>
              <a:rPr lang="en-US" dirty="0" smtClean="0"/>
              <a:t>management</a:t>
            </a:r>
          </a:p>
          <a:p>
            <a:r>
              <a:rPr lang="en-US" dirty="0"/>
              <a:t>exchange information </a:t>
            </a:r>
            <a:r>
              <a:rPr lang="en-US" dirty="0" smtClean="0"/>
              <a:t>about </a:t>
            </a:r>
            <a:r>
              <a:rPr lang="en-US" dirty="0" err="1" smtClean="0"/>
              <a:t>Chartography</a:t>
            </a:r>
            <a:r>
              <a:rPr lang="en-US" dirty="0" smtClean="0"/>
              <a:t> and Charting</a:t>
            </a:r>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616694" y="0"/>
            <a:ext cx="1283262" cy="1205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p:nvSpPr>
        <p:spPr bwMode="auto">
          <a:xfrm>
            <a:off x="3440906" y="239485"/>
            <a:ext cx="53101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60000"/>
              <a:buFont typeface="Wingdings" panose="05000000000000000000" pitchFamily="2" charset="2"/>
              <a:buChar char="n"/>
              <a:defRPr sz="4000">
                <a:solidFill>
                  <a:srgbClr val="FFFF00"/>
                </a:solidFill>
                <a:latin typeface="Arial Narrow" panose="020B0606020202030204" pitchFamily="34" charset="0"/>
              </a:defRPr>
            </a:lvl1pPr>
            <a:lvl2pPr marL="742950" indent="-285750">
              <a:spcBef>
                <a:spcPct val="20000"/>
              </a:spcBef>
              <a:buClr>
                <a:srgbClr val="FFFF00"/>
              </a:buClr>
              <a:buChar char="•"/>
              <a:defRPr sz="3600">
                <a:solidFill>
                  <a:srgbClr val="FFFF00"/>
                </a:solidFill>
                <a:latin typeface="Arial Narrow" panose="020B0606020202030204" pitchFamily="34" charset="0"/>
              </a:defRPr>
            </a:lvl2pPr>
            <a:lvl3pPr marL="1143000" indent="-228600">
              <a:spcBef>
                <a:spcPct val="20000"/>
              </a:spcBef>
              <a:buClr>
                <a:srgbClr val="FFFF00"/>
              </a:buClr>
              <a:buSzPct val="60000"/>
              <a:buFont typeface="Wingdings" panose="05000000000000000000" pitchFamily="2" charset="2"/>
              <a:buChar char="n"/>
              <a:defRPr sz="3200">
                <a:solidFill>
                  <a:srgbClr val="FFFF00"/>
                </a:solidFill>
                <a:latin typeface="Arial Narrow" panose="020B0606020202030204" pitchFamily="34" charset="0"/>
              </a:defRPr>
            </a:lvl3pPr>
            <a:lvl4pPr marL="1600200" indent="-228600">
              <a:spcBef>
                <a:spcPct val="20000"/>
              </a:spcBef>
              <a:buClr>
                <a:srgbClr val="FFFF00"/>
              </a:buClr>
              <a:buChar char="•"/>
              <a:defRPr sz="2800">
                <a:solidFill>
                  <a:srgbClr val="FFFF00"/>
                </a:solidFill>
                <a:latin typeface="Arial Narrow" panose="020B0606020202030204" pitchFamily="34" charset="0"/>
              </a:defRPr>
            </a:lvl4pPr>
            <a:lvl5pPr marL="2057400" indent="-228600">
              <a:spcBef>
                <a:spcPct val="20000"/>
              </a:spcBef>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5pPr>
            <a:lvl6pPr marL="25146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6pPr>
            <a:lvl7pPr marL="29718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7pPr>
            <a:lvl8pPr marL="34290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8pPr>
            <a:lvl9pPr marL="3886200" indent="-228600" eaLnBrk="0" fontAlgn="base" hangingPunct="0">
              <a:spcBef>
                <a:spcPct val="20000"/>
              </a:spcBef>
              <a:spcAft>
                <a:spcPct val="0"/>
              </a:spcAft>
              <a:buClr>
                <a:srgbClr val="FFFF00"/>
              </a:buClr>
              <a:buSzPct val="60000"/>
              <a:buFont typeface="Wingdings" panose="05000000000000000000" pitchFamily="2" charset="2"/>
              <a:buChar char="n"/>
              <a:defRPr sz="2800">
                <a:solidFill>
                  <a:srgbClr val="FFFF00"/>
                </a:solidFill>
                <a:latin typeface="Arial Narrow" panose="020B0606020202030204" pitchFamily="34" charset="0"/>
              </a:defRPr>
            </a:lvl9pPr>
          </a:lstStyle>
          <a:p>
            <a:pPr algn="ctr" eaLnBrk="1" hangingPunct="1">
              <a:spcBef>
                <a:spcPct val="0"/>
              </a:spcBef>
              <a:buClrTx/>
              <a:buSzTx/>
              <a:buFontTx/>
              <a:buNone/>
            </a:pPr>
            <a:r>
              <a:rPr lang="en-US" altLang="en-US" sz="2400" b="1" dirty="0">
                <a:solidFill>
                  <a:srgbClr val="0070C0"/>
                </a:solidFill>
                <a:latin typeface="Verdana" panose="020B0604030504040204" pitchFamily="34" charset="0"/>
              </a:rPr>
              <a:t>IHO – NIPPON FOUNDATION</a:t>
            </a:r>
            <a:endParaRPr lang="en-GB" altLang="en-US" sz="2400" dirty="0">
              <a:solidFill>
                <a:srgbClr val="0070C0"/>
              </a:solidFill>
              <a:latin typeface="Verdana" panose="020B0604030504040204" pitchFamily="34" charset="0"/>
            </a:endParaRPr>
          </a:p>
          <a:p>
            <a:pPr algn="ctr" eaLnBrk="1" hangingPunct="1">
              <a:spcBef>
                <a:spcPct val="0"/>
              </a:spcBef>
              <a:buClrTx/>
              <a:buSzTx/>
              <a:buFontTx/>
              <a:buNone/>
            </a:pPr>
            <a:r>
              <a:rPr lang="en-US" altLang="en-US" sz="2400" b="1" dirty="0">
                <a:solidFill>
                  <a:srgbClr val="0070C0"/>
                </a:solidFill>
                <a:latin typeface="Verdana" panose="020B0604030504040204" pitchFamily="34" charset="0"/>
              </a:rPr>
              <a:t>ALUMNI </a:t>
            </a:r>
            <a:r>
              <a:rPr lang="en-US" altLang="en-US" sz="2400" b="1" dirty="0" smtClean="0">
                <a:solidFill>
                  <a:srgbClr val="0070C0"/>
                </a:solidFill>
                <a:latin typeface="Verdana" panose="020B0604030504040204" pitchFamily="34" charset="0"/>
              </a:rPr>
              <a:t>SEMINAR</a:t>
            </a:r>
            <a:endParaRPr lang="en-GB" altLang="en-US" sz="2400" dirty="0">
              <a:solidFill>
                <a:srgbClr val="0070C0"/>
              </a:solidFill>
              <a:latin typeface="Verdana" panose="020B060403050404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0617" y="-24788"/>
            <a:ext cx="1214688" cy="1214688"/>
          </a:xfrm>
          <a:prstGeom prst="rect">
            <a:avLst/>
          </a:prstGeom>
        </p:spPr>
      </p:pic>
    </p:spTree>
    <p:extLst>
      <p:ext uri="{BB962C8B-B14F-4D97-AF65-F5344CB8AC3E}">
        <p14:creationId xmlns:p14="http://schemas.microsoft.com/office/powerpoint/2010/main" val="815876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257</Words>
  <Application>Microsoft Office PowerPoint</Application>
  <PresentationFormat>Widescreen</PresentationFormat>
  <Paragraphs>37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Verdana</vt:lpstr>
      <vt:lpstr>Office Theme</vt:lpstr>
      <vt:lpstr>Mr</vt:lpstr>
      <vt:lpstr> Self introduction</vt:lpstr>
      <vt:lpstr> My career path and projects / Achievements</vt:lpstr>
      <vt:lpstr>Lessons learned from CHART Course</vt:lpstr>
      <vt:lpstr>Suggestion for the future</vt:lpstr>
    </vt:vector>
  </TitlesOfParts>
  <Company>IHO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POJ</dc:creator>
  <cp:lastModifiedBy>ASUS</cp:lastModifiedBy>
  <cp:revision>12</cp:revision>
  <dcterms:created xsi:type="dcterms:W3CDTF">2019-10-04T14:42:16Z</dcterms:created>
  <dcterms:modified xsi:type="dcterms:W3CDTF">2019-10-18T02:58:29Z</dcterms:modified>
</cp:coreProperties>
</file>